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Gotham" panose="020B0604020202020204" charset="0"/>
      <p:regular r:id="rId12"/>
    </p:embeddedFont>
    <p:embeddedFont>
      <p:font typeface="Gotham Bold" panose="020B0604020202020204" charset="0"/>
      <p:regular r:id="rId13"/>
    </p:embeddedFont>
    <p:embeddedFont>
      <p:font typeface="Inter" panose="020B0604020202020204" charset="0"/>
      <p:regular r:id="rId14"/>
    </p:embeddedFont>
    <p:embeddedFont>
      <p:font typeface="Petrona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29" y="1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80010" y="2016432"/>
            <a:ext cx="12327979" cy="6254137"/>
            <a:chOff x="0" y="0"/>
            <a:chExt cx="16437306" cy="8338849"/>
          </a:xfrm>
        </p:grpSpPr>
        <p:sp>
          <p:nvSpPr>
            <p:cNvPr id="3" name="TextBox 3"/>
            <p:cNvSpPr txBox="1"/>
            <p:nvPr/>
          </p:nvSpPr>
          <p:spPr>
            <a:xfrm>
              <a:off x="0" y="7055420"/>
              <a:ext cx="16437306" cy="12834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7"/>
                </a:lnSpc>
              </a:pPr>
              <a:r>
                <a:rPr lang="en-US" sz="279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Kaif Fazal | Roll No: 24F1002359 | IITM BS Degree Program</a:t>
              </a:r>
            </a:p>
            <a:p>
              <a:pPr algn="ctr">
                <a:lnSpc>
                  <a:spcPts val="3907"/>
                </a:lnSpc>
              </a:pPr>
              <a:endParaRPr lang="en-US" sz="279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23849"/>
              <a:ext cx="16437306" cy="68934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629"/>
                </a:lnSpc>
              </a:pPr>
              <a:r>
                <a:rPr lang="en-US" sz="9568" spc="9">
                  <a:solidFill>
                    <a:srgbClr val="000000"/>
                  </a:solidFill>
                  <a:latin typeface="Petrona"/>
                  <a:ea typeface="Petrona"/>
                  <a:cs typeface="Petrona"/>
                  <a:sym typeface="Petrona"/>
                </a:rPr>
                <a:t>From Financial Strain to Financial Gain:</a:t>
              </a:r>
            </a:p>
            <a:p>
              <a:pPr algn="ctr">
                <a:lnSpc>
                  <a:spcPts val="8018"/>
                </a:lnSpc>
              </a:pPr>
              <a:r>
                <a:rPr lang="en-US" sz="5768">
                  <a:solidFill>
                    <a:srgbClr val="000000"/>
                  </a:solidFill>
                  <a:latin typeface="Petrona"/>
                  <a:ea typeface="Petrona"/>
                  <a:cs typeface="Petrona"/>
                  <a:sym typeface="Petrona"/>
                </a:rPr>
                <a:t>Restructuring a Debt-Ridden School</a:t>
              </a:r>
            </a:p>
            <a:p>
              <a:pPr algn="ctr">
                <a:lnSpc>
                  <a:spcPts val="8018"/>
                </a:lnSpc>
              </a:pPr>
              <a:endParaRPr lang="en-US" sz="5768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 rot="-2827211">
            <a:off x="14295600" y="-2005524"/>
            <a:ext cx="7984799" cy="6068448"/>
          </a:xfrm>
          <a:custGeom>
            <a:avLst/>
            <a:gdLst/>
            <a:ahLst/>
            <a:cxnLst/>
            <a:rect l="l" t="t" r="r" b="b"/>
            <a:pathLst>
              <a:path w="7984799" h="6068448">
                <a:moveTo>
                  <a:pt x="0" y="0"/>
                </a:moveTo>
                <a:lnTo>
                  <a:pt x="7984800" y="0"/>
                </a:lnTo>
                <a:lnTo>
                  <a:pt x="7984800" y="6068448"/>
                </a:lnTo>
                <a:lnTo>
                  <a:pt x="0" y="6068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6422757">
            <a:off x="-3518081" y="6224076"/>
            <a:ext cx="7984799" cy="6068448"/>
          </a:xfrm>
          <a:custGeom>
            <a:avLst/>
            <a:gdLst/>
            <a:ahLst/>
            <a:cxnLst/>
            <a:rect l="l" t="t" r="r" b="b"/>
            <a:pathLst>
              <a:path w="7984799" h="6068448">
                <a:moveTo>
                  <a:pt x="0" y="0"/>
                </a:moveTo>
                <a:lnTo>
                  <a:pt x="7984800" y="0"/>
                </a:lnTo>
                <a:lnTo>
                  <a:pt x="7984800" y="6068448"/>
                </a:lnTo>
                <a:lnTo>
                  <a:pt x="0" y="6068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284745" y="7070777"/>
            <a:ext cx="1194010" cy="1108252"/>
          </a:xfrm>
          <a:custGeom>
            <a:avLst/>
            <a:gdLst/>
            <a:ahLst/>
            <a:cxnLst/>
            <a:rect l="l" t="t" r="r" b="b"/>
            <a:pathLst>
              <a:path w="1194010" h="1108252">
                <a:moveTo>
                  <a:pt x="0" y="0"/>
                </a:moveTo>
                <a:lnTo>
                  <a:pt x="1194009" y="0"/>
                </a:lnTo>
                <a:lnTo>
                  <a:pt x="1194009" y="1108252"/>
                </a:lnTo>
                <a:lnTo>
                  <a:pt x="0" y="11082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947999" y="1775799"/>
            <a:ext cx="319604" cy="285896"/>
          </a:xfrm>
          <a:prstGeom prst="rect">
            <a:avLst/>
          </a:prstGeom>
          <a:solidFill>
            <a:srgbClr val="9600F2"/>
          </a:solidFill>
        </p:spPr>
      </p:sp>
      <p:sp>
        <p:nvSpPr>
          <p:cNvPr id="3" name="AutoShape 3"/>
          <p:cNvSpPr/>
          <p:nvPr/>
        </p:nvSpPr>
        <p:spPr>
          <a:xfrm>
            <a:off x="9947999" y="5583689"/>
            <a:ext cx="319604" cy="285896"/>
          </a:xfrm>
          <a:prstGeom prst="rect">
            <a:avLst/>
          </a:prstGeom>
          <a:solidFill>
            <a:srgbClr val="9600F2">
              <a:alpha val="19608"/>
            </a:srgbClr>
          </a:solidFill>
        </p:spPr>
      </p:sp>
      <p:sp>
        <p:nvSpPr>
          <p:cNvPr id="4" name="AutoShape 4"/>
          <p:cNvSpPr/>
          <p:nvPr/>
        </p:nvSpPr>
        <p:spPr>
          <a:xfrm>
            <a:off x="9947999" y="7547244"/>
            <a:ext cx="319604" cy="285896"/>
          </a:xfrm>
          <a:prstGeom prst="rect">
            <a:avLst/>
          </a:prstGeom>
          <a:solidFill>
            <a:srgbClr val="9600F2">
              <a:alpha val="19608"/>
            </a:srgbClr>
          </a:solidFill>
        </p:spPr>
      </p:sp>
      <p:sp>
        <p:nvSpPr>
          <p:cNvPr id="5" name="TextBox 5"/>
          <p:cNvSpPr txBox="1"/>
          <p:nvPr/>
        </p:nvSpPr>
        <p:spPr>
          <a:xfrm>
            <a:off x="793704" y="1223422"/>
            <a:ext cx="6370994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Conclusion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857258" y="1578276"/>
            <a:ext cx="6402042" cy="1235100"/>
            <a:chOff x="0" y="0"/>
            <a:chExt cx="8536056" cy="1646800"/>
          </a:xfrm>
        </p:grpSpPr>
        <p:sp>
          <p:nvSpPr>
            <p:cNvPr id="7" name="TextBox 7"/>
            <p:cNvSpPr txBox="1"/>
            <p:nvPr/>
          </p:nvSpPr>
          <p:spPr>
            <a:xfrm>
              <a:off x="0" y="-57150"/>
              <a:ext cx="1027877" cy="853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34"/>
                </a:lnSpc>
              </a:pPr>
              <a:r>
                <a:rPr lang="en-US" sz="3949">
                  <a:solidFill>
                    <a:srgbClr val="000000"/>
                  </a:solidFill>
                  <a:latin typeface="Petrona"/>
                  <a:ea typeface="Petrona"/>
                  <a:cs typeface="Petrona"/>
                  <a:sym typeface="Petrona"/>
                </a:rPr>
                <a:t>01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345499" y="133350"/>
              <a:ext cx="7190557" cy="1513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72"/>
                </a:lnSpc>
              </a:pPr>
              <a:r>
                <a:rPr lang="en-US" sz="1748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The proposed interventions — such as launching Pre-Nursery and introducing sibling offers — are expected to bring immediate enrollment growth and new revenue streams.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857258" y="3670633"/>
            <a:ext cx="6402042" cy="1006765"/>
            <a:chOff x="0" y="-57150"/>
            <a:chExt cx="8536056" cy="134235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57150"/>
              <a:ext cx="1027877" cy="853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34"/>
                </a:lnSpc>
              </a:pPr>
              <a:r>
                <a:rPr lang="en-US" sz="3949">
                  <a:solidFill>
                    <a:srgbClr val="000000"/>
                  </a:solidFill>
                  <a:latin typeface="Petrona"/>
                  <a:ea typeface="Petrona"/>
                  <a:cs typeface="Petrona"/>
                  <a:sym typeface="Petrona"/>
                </a:rPr>
                <a:t>02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345499" y="133349"/>
              <a:ext cx="7190557" cy="11518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74"/>
                </a:lnSpc>
              </a:pPr>
              <a:r>
                <a:rPr lang="en-US" sz="1749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These strategies directly address the school's core challenges: low retention, high fixed costs, and dependence on tuition fees.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857258" y="5362908"/>
            <a:ext cx="6402042" cy="1006765"/>
            <a:chOff x="0" y="-57150"/>
            <a:chExt cx="8536056" cy="134235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57150"/>
              <a:ext cx="1027877" cy="853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34"/>
                </a:lnSpc>
              </a:pPr>
              <a:r>
                <a:rPr lang="en-US" sz="3949">
                  <a:solidFill>
                    <a:srgbClr val="000000"/>
                  </a:solidFill>
                  <a:latin typeface="Petrona"/>
                  <a:ea typeface="Petrona"/>
                  <a:cs typeface="Petrona"/>
                  <a:sym typeface="Petrona"/>
                </a:rPr>
                <a:t>03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345499" y="133349"/>
              <a:ext cx="7190557" cy="11518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74"/>
                </a:lnSpc>
              </a:pPr>
              <a:r>
                <a:rPr lang="en-US" sz="1749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Cost optimization measures, like part-time staffing, are projected to save up to ₹2.8L annually without compromising quality.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857258" y="7380361"/>
            <a:ext cx="6402042" cy="1235075"/>
            <a:chOff x="0" y="0"/>
            <a:chExt cx="8536056" cy="1646767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57150"/>
              <a:ext cx="1027877" cy="853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34"/>
                </a:lnSpc>
              </a:pPr>
              <a:r>
                <a:rPr lang="en-US" sz="3949">
                  <a:solidFill>
                    <a:srgbClr val="000000"/>
                  </a:solidFill>
                  <a:latin typeface="Petrona"/>
                  <a:ea typeface="Petrona"/>
                  <a:cs typeface="Petrona"/>
                  <a:sym typeface="Petrona"/>
                </a:rPr>
                <a:t>04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345499" y="133350"/>
              <a:ext cx="7190557" cy="1513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74"/>
                </a:lnSpc>
              </a:pPr>
              <a:r>
                <a:rPr lang="en-US" sz="1749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With phased execution, Magadh International School can shift from a ₹1.98L deficit to a financial surplus, while fulfilling its mission of affordable, inclusive education.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93704" y="3975687"/>
            <a:ext cx="2722321" cy="5035749"/>
            <a:chOff x="0" y="0"/>
            <a:chExt cx="812800" cy="150351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1503517"/>
            </a:xfrm>
            <a:custGeom>
              <a:avLst/>
              <a:gdLst/>
              <a:ahLst/>
              <a:cxnLst/>
              <a:rect l="l" t="t" r="r" b="b"/>
              <a:pathLst>
                <a:path w="812800" h="1503517">
                  <a:moveTo>
                    <a:pt x="0" y="0"/>
                  </a:moveTo>
                  <a:lnTo>
                    <a:pt x="812800" y="0"/>
                  </a:lnTo>
                  <a:lnTo>
                    <a:pt x="812800" y="1503517"/>
                  </a:lnTo>
                  <a:lnTo>
                    <a:pt x="0" y="1503517"/>
                  </a:lnTo>
                  <a:close/>
                </a:path>
              </a:pathLst>
            </a:custGeom>
            <a:blipFill>
              <a:blip r:embed="rId2"/>
              <a:stretch>
                <a:fillRect l="-19367" r="-19367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3652022" y="3975687"/>
            <a:ext cx="2722321" cy="5035749"/>
            <a:chOff x="0" y="0"/>
            <a:chExt cx="812800" cy="150351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1503517"/>
            </a:xfrm>
            <a:custGeom>
              <a:avLst/>
              <a:gdLst/>
              <a:ahLst/>
              <a:cxnLst/>
              <a:rect l="l" t="t" r="r" b="b"/>
              <a:pathLst>
                <a:path w="812800" h="1503517">
                  <a:moveTo>
                    <a:pt x="0" y="0"/>
                  </a:moveTo>
                  <a:lnTo>
                    <a:pt x="812800" y="0"/>
                  </a:lnTo>
                  <a:lnTo>
                    <a:pt x="812800" y="1503517"/>
                  </a:lnTo>
                  <a:lnTo>
                    <a:pt x="0" y="1503517"/>
                  </a:lnTo>
                  <a:close/>
                </a:path>
              </a:pathLst>
            </a:custGeom>
            <a:blipFill>
              <a:blip r:embed="rId3"/>
              <a:stretch>
                <a:fillRect l="-19367" r="-19367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2" name="Group 22"/>
          <p:cNvGrpSpPr/>
          <p:nvPr/>
        </p:nvGrpSpPr>
        <p:grpSpPr>
          <a:xfrm>
            <a:off x="6510340" y="3975687"/>
            <a:ext cx="2722321" cy="5035749"/>
            <a:chOff x="0" y="0"/>
            <a:chExt cx="812800" cy="150351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1503517"/>
            </a:xfrm>
            <a:custGeom>
              <a:avLst/>
              <a:gdLst/>
              <a:ahLst/>
              <a:cxnLst/>
              <a:rect l="l" t="t" r="r" b="b"/>
              <a:pathLst>
                <a:path w="812800" h="1503517">
                  <a:moveTo>
                    <a:pt x="0" y="0"/>
                  </a:moveTo>
                  <a:lnTo>
                    <a:pt x="812800" y="0"/>
                  </a:lnTo>
                  <a:lnTo>
                    <a:pt x="812800" y="1503517"/>
                  </a:lnTo>
                  <a:lnTo>
                    <a:pt x="0" y="1503517"/>
                  </a:lnTo>
                  <a:close/>
                </a:path>
              </a:pathLst>
            </a:custGeom>
            <a:blipFill>
              <a:blip r:embed="rId4"/>
              <a:stretch>
                <a:fillRect l="-19984" r="-19984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24" name="TextBox 24"/>
          <p:cNvSpPr txBox="1"/>
          <p:nvPr/>
        </p:nvSpPr>
        <p:spPr>
          <a:xfrm>
            <a:off x="522688" y="257782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10</a:t>
            </a:r>
          </a:p>
        </p:txBody>
      </p:sp>
      <p:sp>
        <p:nvSpPr>
          <p:cNvPr id="25" name="AutoShape 25"/>
          <p:cNvSpPr/>
          <p:nvPr/>
        </p:nvSpPr>
        <p:spPr>
          <a:xfrm>
            <a:off x="9947999" y="3832739"/>
            <a:ext cx="319604" cy="285896"/>
          </a:xfrm>
          <a:prstGeom prst="rect">
            <a:avLst/>
          </a:prstGeom>
          <a:solidFill>
            <a:srgbClr val="9600F2">
              <a:alpha val="19608"/>
            </a:srgbClr>
          </a:solid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0104444"/>
            <a:ext cx="18288000" cy="182556"/>
          </a:xfrm>
          <a:prstGeom prst="rect">
            <a:avLst/>
          </a:prstGeom>
          <a:solidFill>
            <a:srgbClr val="9600F2"/>
          </a:solidFill>
          <a:ln cap="rnd">
            <a:noFill/>
            <a:prstDash val="dash"/>
            <a:round/>
          </a:ln>
        </p:spPr>
      </p:sp>
      <p:grpSp>
        <p:nvGrpSpPr>
          <p:cNvPr id="3" name="Group 3"/>
          <p:cNvGrpSpPr/>
          <p:nvPr/>
        </p:nvGrpSpPr>
        <p:grpSpPr>
          <a:xfrm>
            <a:off x="10861412" y="465427"/>
            <a:ext cx="6877622" cy="9356146"/>
            <a:chOff x="0" y="0"/>
            <a:chExt cx="812800" cy="110571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1105713"/>
            </a:xfrm>
            <a:custGeom>
              <a:avLst/>
              <a:gdLst/>
              <a:ahLst/>
              <a:cxnLst/>
              <a:rect l="l" t="t" r="r" b="b"/>
              <a:pathLst>
                <a:path w="812800" h="1105713">
                  <a:moveTo>
                    <a:pt x="0" y="0"/>
                  </a:moveTo>
                  <a:lnTo>
                    <a:pt x="812800" y="0"/>
                  </a:lnTo>
                  <a:lnTo>
                    <a:pt x="812800" y="1105713"/>
                  </a:lnTo>
                  <a:lnTo>
                    <a:pt x="0" y="1105713"/>
                  </a:lnTo>
                  <a:close/>
                </a:path>
              </a:pathLst>
            </a:custGeom>
            <a:blipFill>
              <a:blip r:embed="rId2"/>
              <a:stretch>
                <a:fillRect l="-985" r="-985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181100" y="455902"/>
            <a:ext cx="9269393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</a:pPr>
            <a:r>
              <a:rPr lang="en-US" sz="8499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About Organization 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75088" y="2265198"/>
            <a:ext cx="9775404" cy="7143050"/>
            <a:chOff x="0" y="0"/>
            <a:chExt cx="13033872" cy="9524066"/>
          </a:xfrm>
        </p:grpSpPr>
        <p:sp>
          <p:nvSpPr>
            <p:cNvPr id="7" name="TextBox 7"/>
            <p:cNvSpPr txBox="1"/>
            <p:nvPr/>
          </p:nvSpPr>
          <p:spPr>
            <a:xfrm>
              <a:off x="0" y="911050"/>
              <a:ext cx="13033872" cy="15827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98"/>
                </a:lnSpc>
              </a:pPr>
              <a:r>
                <a:rPr lang="en-US" sz="3691" b="1">
                  <a:solidFill>
                    <a:srgbClr val="000000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Magadh International School</a:t>
              </a:r>
            </a:p>
            <a:p>
              <a:pPr marL="0" lvl="0" indent="0" algn="ctr">
                <a:lnSpc>
                  <a:spcPts val="4798"/>
                </a:lnSpc>
              </a:pPr>
              <a:endParaRPr lang="en-US" sz="3691" b="1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921553"/>
              <a:ext cx="13033872" cy="56351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80274" lvl="1" indent="-240137" algn="l">
                <a:lnSpc>
                  <a:spcPts val="3759"/>
                </a:lnSpc>
                <a:buFont typeface="Arial"/>
                <a:buChar char="•"/>
              </a:pPr>
              <a:r>
                <a:rPr lang="en-US" sz="2224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Founding: Established in April 2024 by Abdul Khalid</a:t>
              </a:r>
            </a:p>
            <a:p>
              <a:pPr marL="480274" lvl="1" indent="-240137" algn="l">
                <a:lnSpc>
                  <a:spcPts val="3759"/>
                </a:lnSpc>
                <a:buFont typeface="Arial"/>
                <a:buChar char="•"/>
              </a:pPr>
              <a:r>
                <a:rPr lang="en-US" sz="2224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Location: Situated in Phulwari Shareef, Patna, Bihar.</a:t>
              </a:r>
            </a:p>
            <a:p>
              <a:pPr marL="480274" lvl="1" indent="-240137" algn="l">
                <a:lnSpc>
                  <a:spcPts val="3759"/>
                </a:lnSpc>
                <a:buFont typeface="Arial"/>
                <a:buChar char="•"/>
              </a:pPr>
              <a:r>
                <a:rPr lang="en-US" sz="2224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Curriculum: Follows the CBSE curriculum, with Urdu as a primary subject</a:t>
              </a:r>
            </a:p>
            <a:p>
              <a:pPr marL="480274" lvl="1" indent="-240137" algn="l">
                <a:lnSpc>
                  <a:spcPts val="3759"/>
                </a:lnSpc>
                <a:buFont typeface="Arial"/>
                <a:buChar char="•"/>
              </a:pPr>
              <a:r>
                <a:rPr lang="en-US" sz="2224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Initial Grades: Opened with classes from Nursery to 3rd Standard; expanded to include 4th and 5th Standard shortly after.</a:t>
              </a:r>
            </a:p>
            <a:p>
              <a:pPr marL="480274" lvl="1" indent="-240137" algn="l">
                <a:lnSpc>
                  <a:spcPts val="3759"/>
                </a:lnSpc>
                <a:buFont typeface="Arial"/>
                <a:buChar char="•"/>
              </a:pPr>
              <a:r>
                <a:rPr lang="en-US" sz="2224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Staff: Comprises 18 employees, including qualified teachers and support staff</a:t>
              </a:r>
            </a:p>
            <a:p>
              <a:pPr marL="480274" lvl="1" indent="-240137" algn="l">
                <a:lnSpc>
                  <a:spcPts val="3759"/>
                </a:lnSpc>
                <a:buFont typeface="Arial"/>
                <a:buChar char="•"/>
              </a:pPr>
              <a:r>
                <a:rPr lang="en-US" sz="2224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Total students: 164</a:t>
              </a:r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9503976"/>
              <a:ext cx="13033872" cy="0"/>
            </a:xfrm>
            <a:prstGeom prst="line">
              <a:avLst/>
            </a:prstGeom>
            <a:ln w="40180" cap="rnd">
              <a:solidFill>
                <a:srgbClr val="9600F2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>
              <a:off x="0" y="20090"/>
              <a:ext cx="13033872" cy="0"/>
            </a:xfrm>
            <a:prstGeom prst="line">
              <a:avLst/>
            </a:prstGeom>
            <a:ln w="40180" cap="rnd">
              <a:solidFill>
                <a:srgbClr val="9600F2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1" name="TextBox 11"/>
          <p:cNvSpPr txBox="1"/>
          <p:nvPr/>
        </p:nvSpPr>
        <p:spPr>
          <a:xfrm>
            <a:off x="522688" y="257782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Page 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Tech Pattern 3D Lined Shape"/>
          <p:cNvSpPr/>
          <p:nvPr/>
        </p:nvSpPr>
        <p:spPr>
          <a:xfrm rot="2424083">
            <a:off x="-1701860" y="7807162"/>
            <a:ext cx="7875446" cy="5741916"/>
          </a:xfrm>
          <a:custGeom>
            <a:avLst/>
            <a:gdLst/>
            <a:ahLst/>
            <a:cxnLst/>
            <a:rect l="l" t="t" r="r" b="b"/>
            <a:pathLst>
              <a:path w="7875446" h="5741916">
                <a:moveTo>
                  <a:pt x="0" y="0"/>
                </a:moveTo>
                <a:lnTo>
                  <a:pt x="7875447" y="0"/>
                </a:lnTo>
                <a:lnTo>
                  <a:pt x="7875447" y="5741916"/>
                </a:lnTo>
                <a:lnTo>
                  <a:pt x="0" y="57419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-7571" y="7571"/>
            <a:ext cx="9463895" cy="9448753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8CC"/>
            </a:solidFill>
          </p:spPr>
        </p:sp>
      </p:grpSp>
      <p:sp>
        <p:nvSpPr>
          <p:cNvPr id="5" name="AutoShape 5"/>
          <p:cNvSpPr/>
          <p:nvPr/>
        </p:nvSpPr>
        <p:spPr>
          <a:xfrm rot="-5400000">
            <a:off x="12176837" y="5199775"/>
            <a:ext cx="10164926" cy="0"/>
          </a:xfrm>
          <a:prstGeom prst="line">
            <a:avLst/>
          </a:prstGeom>
          <a:ln w="9525" cap="flat">
            <a:solidFill>
              <a:srgbClr val="9600F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782245" y="1104900"/>
            <a:ext cx="5286304" cy="2373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267"/>
              </a:lnSpc>
            </a:pPr>
            <a:r>
              <a:rPr lang="en-US" sz="8424">
                <a:solidFill>
                  <a:srgbClr val="FFFFFF"/>
                </a:solidFill>
                <a:latin typeface="Petrona"/>
                <a:ea typeface="Petrona"/>
                <a:cs typeface="Petrona"/>
                <a:sym typeface="Petrona"/>
              </a:rPr>
              <a:t>Problem Statement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989804" y="1407201"/>
            <a:ext cx="6558586" cy="3407643"/>
            <a:chOff x="0" y="0"/>
            <a:chExt cx="8744782" cy="4543524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8744782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4480"/>
                </a:lnSpc>
              </a:pPr>
              <a:r>
                <a:rPr lang="en-US" sz="3200" b="1">
                  <a:solidFill>
                    <a:srgbClr val="000000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Financial Burden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790674"/>
              <a:ext cx="8744782" cy="3752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Petrona"/>
                  <a:ea typeface="Petrona"/>
                  <a:cs typeface="Petrona"/>
                  <a:sym typeface="Petrona"/>
                </a:rPr>
                <a:t>High debt of ₹17.05L due to initial setup costs (rent, furnishings, staff).</a:t>
              </a:r>
            </a:p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Petrona"/>
                  <a:ea typeface="Petrona"/>
                  <a:cs typeface="Petrona"/>
                  <a:sym typeface="Petrona"/>
                </a:rPr>
                <a:t>Monthly EMI burden of ₹11,755 straining operations.</a:t>
              </a:r>
            </a:p>
            <a:p>
              <a:pPr marL="0" lvl="0" indent="0" algn="just">
                <a:lnSpc>
                  <a:spcPts val="4500"/>
                </a:lnSpc>
              </a:pPr>
              <a:endParaRPr lang="en-US" sz="300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089441" y="1595726"/>
            <a:ext cx="339718" cy="33971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00F2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089441" y="6959320"/>
            <a:ext cx="339718" cy="33971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00F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 rot="8100000">
            <a:off x="-2591675" y="8025966"/>
            <a:ext cx="5914518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522688" y="257782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1819"/>
              </a:lnSpc>
              <a:spcBef>
                <a:spcPct val="0"/>
              </a:spcBef>
            </a:pPr>
            <a:r>
              <a:rPr lang="en-US" sz="1299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Page 3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239429" y="6959320"/>
            <a:ext cx="6558586" cy="2080895"/>
            <a:chOff x="0" y="0"/>
            <a:chExt cx="8744782" cy="2774527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66675"/>
              <a:ext cx="8744782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4480"/>
                </a:lnSpc>
              </a:pPr>
              <a:r>
                <a:rPr lang="en-US" sz="3200" b="1">
                  <a:solidFill>
                    <a:srgbClr val="000000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Enrollment Issue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545677"/>
              <a:ext cx="8744782" cy="2228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Petrona"/>
                  <a:ea typeface="Petrona"/>
                  <a:cs typeface="Petrona"/>
                  <a:sym typeface="Petrona"/>
                </a:rPr>
                <a:t>Low student intake; revenue below expectations.</a:t>
              </a:r>
            </a:p>
            <a:p>
              <a:pPr algn="just">
                <a:lnSpc>
                  <a:spcPts val="4500"/>
                </a:lnSpc>
              </a:pPr>
              <a:endParaRPr lang="en-US" sz="300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Tech Pattern Concentric Irregular Rings Blank in Middle"/>
          <p:cNvSpPr/>
          <p:nvPr/>
        </p:nvSpPr>
        <p:spPr>
          <a:xfrm>
            <a:off x="15604700" y="-4395128"/>
            <a:ext cx="13055029" cy="9542040"/>
          </a:xfrm>
          <a:custGeom>
            <a:avLst/>
            <a:gdLst/>
            <a:ahLst/>
            <a:cxnLst/>
            <a:rect l="l" t="t" r="r" b="b"/>
            <a:pathLst>
              <a:path w="13055029" h="9542040">
                <a:moveTo>
                  <a:pt x="0" y="0"/>
                </a:moveTo>
                <a:lnTo>
                  <a:pt x="13055029" y="0"/>
                </a:lnTo>
                <a:lnTo>
                  <a:pt x="13055029" y="9542040"/>
                </a:lnTo>
                <a:lnTo>
                  <a:pt x="0" y="9542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 descr="Tech Pattern Concentric Irregular Rings Blank in Middle"/>
          <p:cNvSpPr/>
          <p:nvPr/>
        </p:nvSpPr>
        <p:spPr>
          <a:xfrm>
            <a:off x="-6527515" y="7908592"/>
            <a:ext cx="13055029" cy="9542040"/>
          </a:xfrm>
          <a:custGeom>
            <a:avLst/>
            <a:gdLst/>
            <a:ahLst/>
            <a:cxnLst/>
            <a:rect l="l" t="t" r="r" b="b"/>
            <a:pathLst>
              <a:path w="13055029" h="9542040">
                <a:moveTo>
                  <a:pt x="0" y="0"/>
                </a:moveTo>
                <a:lnTo>
                  <a:pt x="13055030" y="0"/>
                </a:lnTo>
                <a:lnTo>
                  <a:pt x="13055030" y="9542039"/>
                </a:lnTo>
                <a:lnTo>
                  <a:pt x="0" y="9542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522688" y="2358469"/>
          <a:ext cx="17259300" cy="7187510"/>
        </p:xfrm>
        <a:graphic>
          <a:graphicData uri="http://schemas.openxmlformats.org/drawingml/2006/table">
            <a:tbl>
              <a:tblPr/>
              <a:tblGrid>
                <a:gridCol w="431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65544"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  <a:defRPr/>
                      </a:pPr>
                      <a:r>
                        <a:rPr lang="en-US" sz="2342" b="1">
                          <a:solidFill>
                            <a:srgbClr val="000000"/>
                          </a:solidFill>
                          <a:latin typeface="Gotham Bold"/>
                          <a:ea typeface="Gotham Bold"/>
                          <a:cs typeface="Gotham Bold"/>
                          <a:sym typeface="Gotham Bold"/>
                        </a:rPr>
                        <a:t>Data Collection</a:t>
                      </a:r>
                      <a:endParaRPr lang="en-US" sz="1100"/>
                    </a:p>
                  </a:txBody>
                  <a:tcPr marL="202867" marR="202867" marT="202867" marB="202867" anchor="ctr">
                    <a:lnL w="10143" cap="flat" cmpd="sng" algn="ctr">
                      <a:solidFill>
                        <a:srgbClr val="960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43" cap="flat" cmpd="sng" algn="ctr">
                      <a:solidFill>
                        <a:srgbClr val="960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43" cap="flat" cmpd="sng" algn="ctr">
                      <a:solidFill>
                        <a:srgbClr val="960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43" cap="flat" cmpd="sng" algn="ctr">
                      <a:solidFill>
                        <a:srgbClr val="960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  <a:defRPr/>
                      </a:pPr>
                      <a:r>
                        <a:rPr lang="en-US" sz="2342" b="1">
                          <a:solidFill>
                            <a:srgbClr val="000000"/>
                          </a:solidFill>
                          <a:latin typeface="Gotham Bold"/>
                          <a:ea typeface="Gotham Bold"/>
                          <a:cs typeface="Gotham Bold"/>
                          <a:sym typeface="Gotham Bold"/>
                        </a:rPr>
                        <a:t>Data Cleaning &amp; Extraction</a:t>
                      </a:r>
                      <a:endParaRPr lang="en-US" sz="1100"/>
                    </a:p>
                  </a:txBody>
                  <a:tcPr marL="202867" marR="202867" marT="202867" marB="202867" anchor="ctr">
                    <a:lnL w="10143" cap="flat" cmpd="sng" algn="ctr">
                      <a:solidFill>
                        <a:srgbClr val="960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43" cap="flat" cmpd="sng" algn="ctr">
                      <a:solidFill>
                        <a:srgbClr val="960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43" cap="flat" cmpd="sng" algn="ctr">
                      <a:solidFill>
                        <a:srgbClr val="960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43" cap="flat" cmpd="sng" algn="ctr">
                      <a:solidFill>
                        <a:srgbClr val="960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  <a:defRPr/>
                      </a:pPr>
                      <a:r>
                        <a:rPr lang="en-US" sz="2342" b="1">
                          <a:solidFill>
                            <a:srgbClr val="000000"/>
                          </a:solidFill>
                          <a:latin typeface="Gotham Bold"/>
                          <a:ea typeface="Gotham Bold"/>
                          <a:cs typeface="Gotham Bold"/>
                          <a:sym typeface="Gotham Bold"/>
                        </a:rPr>
                        <a:t>     Tools </a:t>
                      </a:r>
                      <a:endParaRPr lang="en-US" sz="1100"/>
                    </a:p>
                  </a:txBody>
                  <a:tcPr marL="202867" marR="202867" marT="202867" marB="202867" anchor="ctr">
                    <a:lnL w="10143" cap="flat" cmpd="sng" algn="ctr">
                      <a:solidFill>
                        <a:srgbClr val="960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43" cap="flat" cmpd="sng" algn="ctr">
                      <a:solidFill>
                        <a:srgbClr val="960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43" cap="flat" cmpd="sng" algn="ctr">
                      <a:solidFill>
                        <a:srgbClr val="960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43" cap="flat" cmpd="sng" algn="ctr">
                      <a:solidFill>
                        <a:srgbClr val="960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79"/>
                        </a:lnSpc>
                        <a:defRPr/>
                      </a:pPr>
                      <a:r>
                        <a:rPr lang="en-US" sz="2342" b="1">
                          <a:solidFill>
                            <a:srgbClr val="000000"/>
                          </a:solidFill>
                          <a:latin typeface="Gotham Bold"/>
                          <a:ea typeface="Gotham Bold"/>
                          <a:cs typeface="Gotham Bold"/>
                          <a:sym typeface="Gotham Bold"/>
                        </a:rPr>
                        <a:t>        Analysis </a:t>
                      </a:r>
                      <a:endParaRPr lang="en-US" sz="1100"/>
                    </a:p>
                  </a:txBody>
                  <a:tcPr marL="202867" marR="202867" marT="202867" marB="202867" anchor="ctr">
                    <a:lnL w="10143" cap="flat" cmpd="sng" algn="ctr">
                      <a:solidFill>
                        <a:srgbClr val="960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43" cap="flat" cmpd="sng" algn="ctr">
                      <a:solidFill>
                        <a:srgbClr val="960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43" cap="flat" cmpd="sng" algn="ctr">
                      <a:solidFill>
                        <a:srgbClr val="960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43" cap="flat" cmpd="sng" algn="ctr">
                      <a:solidFill>
                        <a:srgbClr val="960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1966">
                <a:tc>
                  <a:txBody>
                    <a:bodyPr/>
                    <a:lstStyle/>
                    <a:p>
                      <a:pPr marL="459835" lvl="1" indent="-229917" algn="l">
                        <a:lnSpc>
                          <a:spcPts val="36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2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18–20 meetings (Oct 25, 2024 – Jan 15, 2025)</a:t>
                      </a:r>
                      <a:endParaRPr lang="en-US" sz="1100"/>
                    </a:p>
                    <a:p>
                      <a:pPr marL="459835" lvl="1" indent="-229917" algn="l">
                        <a:lnSpc>
                          <a:spcPts val="3620"/>
                        </a:lnSpc>
                        <a:buFont typeface="Arial"/>
                        <a:buChar char="•"/>
                      </a:pPr>
                      <a:r>
                        <a:rPr lang="en-US" sz="212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School Records: Enrollment,salaries, tuition fees, expenses,debt</a:t>
                      </a:r>
                    </a:p>
                    <a:p>
                      <a:pPr marL="459835" lvl="1" indent="-229917" algn="l">
                        <a:lnSpc>
                          <a:spcPts val="3620"/>
                        </a:lnSpc>
                        <a:buFont typeface="Arial"/>
                        <a:buChar char="•"/>
                      </a:pPr>
                      <a:r>
                        <a:rPr lang="en-US" sz="212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(PTMs): Feedback from 30 parents</a:t>
                      </a:r>
                    </a:p>
                    <a:p>
                      <a:pPr marL="459835" lvl="1" indent="-229917" algn="l">
                        <a:lnSpc>
                          <a:spcPts val="3620"/>
                        </a:lnSpc>
                        <a:buFont typeface="Arial"/>
                        <a:buChar char="•"/>
                      </a:pPr>
                      <a:r>
                        <a:rPr lang="en-US" sz="212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Locality Surveys: Competitor analysis of 7 nearby schools</a:t>
                      </a:r>
                    </a:p>
                  </a:txBody>
                  <a:tcPr marL="202867" marR="202867" marT="202867" marB="202867">
                    <a:lnL w="10143" cap="flat" cmpd="sng" algn="ctr">
                      <a:solidFill>
                        <a:srgbClr val="960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43" cap="flat" cmpd="sng" algn="ctr">
                      <a:solidFill>
                        <a:srgbClr val="960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43" cap="flat" cmpd="sng" algn="ctr">
                      <a:solidFill>
                        <a:srgbClr val="960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43" cap="flat" cmpd="sng" algn="ctr">
                      <a:solidFill>
                        <a:srgbClr val="960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9828" lvl="1" indent="-229914" algn="l">
                        <a:lnSpc>
                          <a:spcPts val="36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2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Manual extraction from fee receipts, registers, and bills into excel/sheet</a:t>
                      </a:r>
                      <a:endParaRPr lang="en-US" sz="1100"/>
                    </a:p>
                    <a:p>
                      <a:pPr marL="459828" lvl="1" indent="-229914" algn="l">
                        <a:lnSpc>
                          <a:spcPts val="3620"/>
                        </a:lnSpc>
                        <a:buFont typeface="Arial"/>
                        <a:buChar char="•"/>
                      </a:pPr>
                      <a:r>
                        <a:rPr lang="en-US" sz="212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Data entry of enrollment, revenue, feedback</a:t>
                      </a:r>
                    </a:p>
                    <a:p>
                      <a:pPr marL="459828" lvl="1" indent="-229914" algn="l">
                        <a:lnSpc>
                          <a:spcPts val="3620"/>
                        </a:lnSpc>
                        <a:buFont typeface="Arial"/>
                        <a:buChar char="•"/>
                      </a:pPr>
                      <a:r>
                        <a:rPr lang="en-US" sz="212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Data Cleaning: removed duplicates.</a:t>
                      </a:r>
                    </a:p>
                    <a:p>
                      <a:pPr marL="459828" lvl="1" indent="-229914" algn="l">
                        <a:lnSpc>
                          <a:spcPts val="3620"/>
                        </a:lnSpc>
                        <a:buFont typeface="Arial"/>
                        <a:buChar char="•"/>
                      </a:pPr>
                      <a:r>
                        <a:rPr lang="en-US" sz="212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Data Transformation: Aggregated daily data into monthly trends i.e tea,water.</a:t>
                      </a:r>
                    </a:p>
                  </a:txBody>
                  <a:tcPr marL="202867" marR="202867" marT="202867" marB="202867">
                    <a:lnL w="10143" cap="flat" cmpd="sng" algn="ctr">
                      <a:solidFill>
                        <a:srgbClr val="960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43" cap="flat" cmpd="sng" algn="ctr">
                      <a:solidFill>
                        <a:srgbClr val="960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43" cap="flat" cmpd="sng" algn="ctr">
                      <a:solidFill>
                        <a:srgbClr val="960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43" cap="flat" cmpd="sng" algn="ctr">
                      <a:solidFill>
                        <a:srgbClr val="960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9835" lvl="1" indent="-229917" algn="l">
                        <a:lnSpc>
                          <a:spcPts val="36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2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Google Sheets &amp; Excel: Data structuring, visualizations, and calculations.</a:t>
                      </a:r>
                      <a:endParaRPr lang="en-US" sz="1100"/>
                    </a:p>
                    <a:p>
                      <a:pPr marL="459835" lvl="1" indent="-229917" algn="l">
                        <a:lnSpc>
                          <a:spcPts val="3620"/>
                        </a:lnSpc>
                        <a:buFont typeface="Arial"/>
                        <a:buChar char="•"/>
                      </a:pPr>
                      <a:r>
                        <a:rPr lang="en-US" sz="212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Python (Pandas, NumPy, Matplotlib): Statistical analysis and trend plotting.</a:t>
                      </a:r>
                    </a:p>
                    <a:p>
                      <a:pPr marL="459835" lvl="1" indent="-229917" algn="l">
                        <a:lnSpc>
                          <a:spcPts val="3620"/>
                        </a:lnSpc>
                        <a:buFont typeface="Arial"/>
                        <a:buChar char="•"/>
                      </a:pPr>
                      <a:r>
                        <a:rPr lang="en-US" sz="212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Formulas:</a:t>
                      </a:r>
                    </a:p>
                    <a:p>
                      <a:pPr algn="l">
                        <a:lnSpc>
                          <a:spcPts val="3620"/>
                        </a:lnSpc>
                      </a:pPr>
                      <a:r>
                        <a:rPr lang="en-US" sz="212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     SUM,AVERAGE,COUNTIF</a:t>
                      </a:r>
                    </a:p>
                    <a:p>
                      <a:pPr algn="l">
                        <a:lnSpc>
                          <a:spcPts val="3620"/>
                        </a:lnSpc>
                      </a:pPr>
                      <a:endParaRPr lang="en-US" sz="2129">
                        <a:solidFill>
                          <a:srgbClr val="000000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202867" marR="202867" marT="202867" marB="202867">
                    <a:lnL w="10143" cap="flat" cmpd="sng" algn="ctr">
                      <a:solidFill>
                        <a:srgbClr val="960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43" cap="flat" cmpd="sng" algn="ctr">
                      <a:solidFill>
                        <a:srgbClr val="960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43" cap="flat" cmpd="sng" algn="ctr">
                      <a:solidFill>
                        <a:srgbClr val="960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43" cap="flat" cmpd="sng" algn="ctr">
                      <a:solidFill>
                        <a:srgbClr val="960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9828" lvl="1" indent="-229914" algn="l">
                        <a:lnSpc>
                          <a:spcPts val="36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2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Descriptive: Understanding what is happening through statistics and visual.</a:t>
                      </a:r>
                      <a:endParaRPr lang="en-US" sz="1100"/>
                    </a:p>
                    <a:p>
                      <a:pPr marL="459828" lvl="1" indent="-229914" algn="l">
                        <a:lnSpc>
                          <a:spcPts val="3620"/>
                        </a:lnSpc>
                        <a:buFont typeface="Arial"/>
                        <a:buChar char="•"/>
                      </a:pPr>
                      <a:r>
                        <a:rPr lang="en-US" sz="212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Diagnostic: Exploring why problems like debt and low enrollment are occurring.</a:t>
                      </a:r>
                    </a:p>
                    <a:p>
                      <a:pPr marL="459828" lvl="1" indent="-229914" algn="l">
                        <a:lnSpc>
                          <a:spcPts val="3620"/>
                        </a:lnSpc>
                        <a:buFont typeface="Arial"/>
                        <a:buChar char="•"/>
                      </a:pPr>
                      <a:r>
                        <a:rPr lang="en-US" sz="212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Prescriptive: : Recommending steps</a:t>
                      </a:r>
                    </a:p>
                  </a:txBody>
                  <a:tcPr marL="202867" marR="202867" marT="202867" marB="202867">
                    <a:lnL w="10143" cap="flat" cmpd="sng" algn="ctr">
                      <a:solidFill>
                        <a:srgbClr val="960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43" cap="flat" cmpd="sng" algn="ctr">
                      <a:solidFill>
                        <a:srgbClr val="960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43" cap="flat" cmpd="sng" algn="ctr">
                      <a:solidFill>
                        <a:srgbClr val="960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43" cap="flat" cmpd="sng" algn="ctr">
                      <a:solidFill>
                        <a:srgbClr val="960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522688" y="1114879"/>
            <a:ext cx="17259300" cy="1066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5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Data Collection &amp; Methodology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2688" y="257782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1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4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75101" y="2816311"/>
            <a:ext cx="14241403" cy="604579"/>
            <a:chOff x="0" y="0"/>
            <a:chExt cx="18988537" cy="80610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69755" cy="728475"/>
            </a:xfrm>
            <a:custGeom>
              <a:avLst/>
              <a:gdLst/>
              <a:ahLst/>
              <a:cxnLst/>
              <a:rect l="l" t="t" r="r" b="b"/>
              <a:pathLst>
                <a:path w="669755" h="728475">
                  <a:moveTo>
                    <a:pt x="0" y="0"/>
                  </a:moveTo>
                  <a:lnTo>
                    <a:pt x="669755" y="0"/>
                  </a:lnTo>
                  <a:lnTo>
                    <a:pt x="669755" y="728475"/>
                  </a:lnTo>
                  <a:lnTo>
                    <a:pt x="0" y="7284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5782851" y="0"/>
              <a:ext cx="742797" cy="751640"/>
            </a:xfrm>
            <a:custGeom>
              <a:avLst/>
              <a:gdLst/>
              <a:ahLst/>
              <a:cxnLst/>
              <a:rect l="l" t="t" r="r" b="b"/>
              <a:pathLst>
                <a:path w="742797" h="751640">
                  <a:moveTo>
                    <a:pt x="0" y="0"/>
                  </a:moveTo>
                  <a:lnTo>
                    <a:pt x="742797" y="0"/>
                  </a:lnTo>
                  <a:lnTo>
                    <a:pt x="742797" y="751640"/>
                  </a:lnTo>
                  <a:lnTo>
                    <a:pt x="0" y="7516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2770960" y="61980"/>
              <a:ext cx="705311" cy="705311"/>
            </a:xfrm>
            <a:custGeom>
              <a:avLst/>
              <a:gdLst/>
              <a:ahLst/>
              <a:cxnLst/>
              <a:rect l="l" t="t" r="r" b="b"/>
              <a:pathLst>
                <a:path w="705311" h="705311">
                  <a:moveTo>
                    <a:pt x="0" y="0"/>
                  </a:moveTo>
                  <a:lnTo>
                    <a:pt x="705311" y="0"/>
                  </a:lnTo>
                  <a:lnTo>
                    <a:pt x="705311" y="705310"/>
                  </a:lnTo>
                  <a:lnTo>
                    <a:pt x="0" y="705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8214807" y="23165"/>
              <a:ext cx="773730" cy="782941"/>
            </a:xfrm>
            <a:custGeom>
              <a:avLst/>
              <a:gdLst/>
              <a:ahLst/>
              <a:cxnLst/>
              <a:rect l="l" t="t" r="r" b="b"/>
              <a:pathLst>
                <a:path w="773730" h="782941">
                  <a:moveTo>
                    <a:pt x="0" y="0"/>
                  </a:moveTo>
                  <a:lnTo>
                    <a:pt x="773730" y="0"/>
                  </a:lnTo>
                  <a:lnTo>
                    <a:pt x="773730" y="782941"/>
                  </a:lnTo>
                  <a:lnTo>
                    <a:pt x="0" y="782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</p:spTree>
  </p:cSld>
  <p:clrMapOvr>
    <a:masterClrMapping/>
  </p:clrMapOvr>
  <p:transition spd="slow">
    <p:cover dir="r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77634" y="-5898537"/>
            <a:ext cx="11277931" cy="8222637"/>
          </a:xfrm>
          <a:custGeom>
            <a:avLst/>
            <a:gdLst/>
            <a:ahLst/>
            <a:cxnLst/>
            <a:rect l="l" t="t" r="r" b="b"/>
            <a:pathLst>
              <a:path w="11277931" h="8222637">
                <a:moveTo>
                  <a:pt x="0" y="0"/>
                </a:moveTo>
                <a:lnTo>
                  <a:pt x="11277931" y="0"/>
                </a:lnTo>
                <a:lnTo>
                  <a:pt x="11277931" y="8222637"/>
                </a:lnTo>
                <a:lnTo>
                  <a:pt x="0" y="8222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952367" y="2524204"/>
            <a:ext cx="7665151" cy="4733651"/>
          </a:xfrm>
          <a:custGeom>
            <a:avLst/>
            <a:gdLst/>
            <a:ahLst/>
            <a:cxnLst/>
            <a:rect l="l" t="t" r="r" b="b"/>
            <a:pathLst>
              <a:path w="7665151" h="4733651">
                <a:moveTo>
                  <a:pt x="0" y="0"/>
                </a:moveTo>
                <a:lnTo>
                  <a:pt x="7665151" y="0"/>
                </a:lnTo>
                <a:lnTo>
                  <a:pt x="7665151" y="4733652"/>
                </a:lnTo>
                <a:lnTo>
                  <a:pt x="0" y="4733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22688" y="2635134"/>
            <a:ext cx="8093953" cy="4511791"/>
          </a:xfrm>
          <a:custGeom>
            <a:avLst/>
            <a:gdLst/>
            <a:ahLst/>
            <a:cxnLst/>
            <a:rect l="l" t="t" r="r" b="b"/>
            <a:pathLst>
              <a:path w="8093953" h="4511791">
                <a:moveTo>
                  <a:pt x="0" y="0"/>
                </a:moveTo>
                <a:lnTo>
                  <a:pt x="8093953" y="0"/>
                </a:lnTo>
                <a:lnTo>
                  <a:pt x="8093953" y="4511791"/>
                </a:lnTo>
                <a:lnTo>
                  <a:pt x="0" y="45117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10926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84849" y="1009650"/>
            <a:ext cx="11392785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Results and Findings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84849" y="7224666"/>
            <a:ext cx="7831792" cy="2714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4" lvl="1" indent="-215902" algn="l">
              <a:lnSpc>
                <a:spcPts val="36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Majority of debt (≈ 69%) is personal loan from family/friends.</a:t>
            </a:r>
          </a:p>
          <a:p>
            <a:pPr marL="431804" lvl="1" indent="-215902" algn="l">
              <a:lnSpc>
                <a:spcPts val="36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Institutional debt includes Bajaj Finance, Union Bank, and others.</a:t>
            </a:r>
          </a:p>
          <a:p>
            <a:pPr marL="431804" lvl="1" indent="-215902" algn="l">
              <a:lnSpc>
                <a:spcPts val="36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EMIs total ₹11,755/month, creating constant pressure on cash flow.</a:t>
            </a:r>
          </a:p>
          <a:p>
            <a:pPr algn="l">
              <a:lnSpc>
                <a:spcPts val="3600"/>
              </a:lnSpc>
            </a:pPr>
            <a:endParaRPr lang="en-US" sz="20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52367" y="7134031"/>
            <a:ext cx="7544551" cy="2714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4" lvl="1" indent="-215902" algn="l">
              <a:lnSpc>
                <a:spcPts val="36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Revenue heavily relies on tuition fees (₹7.98L) and services.</a:t>
            </a:r>
          </a:p>
          <a:p>
            <a:pPr marL="431804" lvl="1" indent="-215902" algn="l">
              <a:lnSpc>
                <a:spcPts val="36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Major expenses: Salaries  and Rent (₹4.8L).</a:t>
            </a:r>
          </a:p>
          <a:p>
            <a:pPr marL="431804" lvl="1" indent="-215902" algn="l">
              <a:lnSpc>
                <a:spcPts val="36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Structural deficit of ~₹1.98L due to high fixed costs.</a:t>
            </a:r>
          </a:p>
          <a:p>
            <a:pPr marL="431804" lvl="1" indent="-215902" algn="l">
              <a:lnSpc>
                <a:spcPts val="36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Total Monthly Revenue: ₹1,40,820 </a:t>
            </a:r>
          </a:p>
          <a:p>
            <a:pPr marL="431804" lvl="1" indent="-215902" algn="l">
              <a:lnSpc>
                <a:spcPts val="36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Total Monthly Expenses: ₹1,57,005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2688" y="257782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2303202" y="-7437643"/>
            <a:ext cx="16260828" cy="10022583"/>
          </a:xfrm>
          <a:custGeom>
            <a:avLst/>
            <a:gdLst/>
            <a:ahLst/>
            <a:cxnLst/>
            <a:rect l="l" t="t" r="r" b="b"/>
            <a:pathLst>
              <a:path w="16260828" h="10022583">
                <a:moveTo>
                  <a:pt x="16260828" y="0"/>
                </a:moveTo>
                <a:lnTo>
                  <a:pt x="0" y="0"/>
                </a:lnTo>
                <a:lnTo>
                  <a:pt x="0" y="10022583"/>
                </a:lnTo>
                <a:lnTo>
                  <a:pt x="16260828" y="10022583"/>
                </a:lnTo>
                <a:lnTo>
                  <a:pt x="162608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505799" y="2714699"/>
            <a:ext cx="8174627" cy="4056659"/>
          </a:xfrm>
          <a:custGeom>
            <a:avLst/>
            <a:gdLst/>
            <a:ahLst/>
            <a:cxnLst/>
            <a:rect l="l" t="t" r="r" b="b"/>
            <a:pathLst>
              <a:path w="8174627" h="4056659">
                <a:moveTo>
                  <a:pt x="0" y="0"/>
                </a:moveTo>
                <a:lnTo>
                  <a:pt x="8174628" y="0"/>
                </a:lnTo>
                <a:lnTo>
                  <a:pt x="8174628" y="4056659"/>
                </a:lnTo>
                <a:lnTo>
                  <a:pt x="0" y="40566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80980" y="2714699"/>
            <a:ext cx="8174627" cy="4056659"/>
          </a:xfrm>
          <a:custGeom>
            <a:avLst/>
            <a:gdLst/>
            <a:ahLst/>
            <a:cxnLst/>
            <a:rect l="l" t="t" r="r" b="b"/>
            <a:pathLst>
              <a:path w="8174627" h="4056659">
                <a:moveTo>
                  <a:pt x="0" y="0"/>
                </a:moveTo>
                <a:lnTo>
                  <a:pt x="8174627" y="0"/>
                </a:lnTo>
                <a:lnTo>
                  <a:pt x="8174627" y="4056659"/>
                </a:lnTo>
                <a:lnTo>
                  <a:pt x="0" y="40566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39271" y="838274"/>
            <a:ext cx="1623060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Results and Findings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05799" y="7295233"/>
            <a:ext cx="8174627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Nursery class has the highest enrolment (≈ 66 students), indicating strong admissions at the entry level.</a:t>
            </a:r>
          </a:p>
          <a:p>
            <a:pPr marL="431797" lvl="1" indent="-215899" algn="l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Parents tend to shift children to better-equipped schools post-Nursery.</a:t>
            </a:r>
          </a:p>
          <a:p>
            <a:pPr marL="431797" lvl="1" indent="-215899" algn="l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Enrolment in Classes 3 and 4 stabilizes, but numbers remain low in higher classes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0980" y="7209508"/>
            <a:ext cx="7844661" cy="180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36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overall Teacher-to-Student Ratio in the school is 1:11, meaning one teacher for every 11 students</a:t>
            </a:r>
          </a:p>
          <a:p>
            <a:pPr marL="431801" lvl="1" indent="-215900" algn="just">
              <a:lnSpc>
                <a:spcPts val="36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Class-wise Analysis:Nursery has the highest ratio (1:13), while Class 5 has the lowest (1:3).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2688" y="257782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Page 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3458347" y="-6894253"/>
            <a:ext cx="16260828" cy="10022583"/>
          </a:xfrm>
          <a:custGeom>
            <a:avLst/>
            <a:gdLst/>
            <a:ahLst/>
            <a:cxnLst/>
            <a:rect l="l" t="t" r="r" b="b"/>
            <a:pathLst>
              <a:path w="16260828" h="10022583">
                <a:moveTo>
                  <a:pt x="16260827" y="0"/>
                </a:moveTo>
                <a:lnTo>
                  <a:pt x="0" y="0"/>
                </a:lnTo>
                <a:lnTo>
                  <a:pt x="0" y="10022583"/>
                </a:lnTo>
                <a:lnTo>
                  <a:pt x="16260827" y="10022583"/>
                </a:lnTo>
                <a:lnTo>
                  <a:pt x="1626082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44480" y="3089009"/>
            <a:ext cx="8554850" cy="3212084"/>
          </a:xfrm>
          <a:custGeom>
            <a:avLst/>
            <a:gdLst/>
            <a:ahLst/>
            <a:cxnLst/>
            <a:rect l="l" t="t" r="r" b="b"/>
            <a:pathLst>
              <a:path w="8554850" h="3212084">
                <a:moveTo>
                  <a:pt x="0" y="0"/>
                </a:moveTo>
                <a:lnTo>
                  <a:pt x="8554850" y="0"/>
                </a:lnTo>
                <a:lnTo>
                  <a:pt x="8554850" y="3212084"/>
                </a:lnTo>
                <a:lnTo>
                  <a:pt x="0" y="3212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97009" y="2393144"/>
            <a:ext cx="6962291" cy="4603815"/>
          </a:xfrm>
          <a:custGeom>
            <a:avLst/>
            <a:gdLst/>
            <a:ahLst/>
            <a:cxnLst/>
            <a:rect l="l" t="t" r="r" b="b"/>
            <a:pathLst>
              <a:path w="6962291" h="4603815">
                <a:moveTo>
                  <a:pt x="0" y="0"/>
                </a:moveTo>
                <a:lnTo>
                  <a:pt x="6962291" y="0"/>
                </a:lnTo>
                <a:lnTo>
                  <a:pt x="6962291" y="4603815"/>
                </a:lnTo>
                <a:lnTo>
                  <a:pt x="0" y="4603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737745"/>
            <a:ext cx="1623060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Results and Findings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7216034"/>
            <a:ext cx="8570630" cy="180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6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Magadh has the lowest fee among peers offering Urdu.</a:t>
            </a:r>
          </a:p>
          <a:p>
            <a:pPr marL="431801" lvl="1" indent="-215900" algn="l">
              <a:lnSpc>
                <a:spcPts val="36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Magadh is one of only two schools offering Urdu, and the only one to offer it at such a low price. </a:t>
            </a:r>
          </a:p>
          <a:p>
            <a:pPr algn="l">
              <a:lnSpc>
                <a:spcPts val="3600"/>
              </a:lnSpc>
            </a:pPr>
            <a:endParaRPr lang="en-US" sz="20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97009" y="7216034"/>
            <a:ext cx="6962291" cy="225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• Teaching Quality: 7.5/10 </a:t>
            </a:r>
          </a:p>
          <a:p>
            <a:pPr algn="just">
              <a:lnSpc>
                <a:spcPts val="3600"/>
              </a:lnSpc>
            </a:pPr>
            <a:r>
              <a:rPr lang="en-US" sz="2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• Facilities: 7.5/10 </a:t>
            </a:r>
          </a:p>
          <a:p>
            <a:pPr algn="just">
              <a:lnSpc>
                <a:spcPts val="3600"/>
              </a:lnSpc>
            </a:pPr>
            <a:r>
              <a:rPr lang="en-US" sz="2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• Fees: 8.5/10 </a:t>
            </a:r>
          </a:p>
          <a:p>
            <a:pPr algn="just">
              <a:lnSpc>
                <a:spcPts val="3600"/>
              </a:lnSpc>
            </a:pPr>
            <a:r>
              <a:rPr lang="en-US" sz="2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• Parents are most satisfied with fees</a:t>
            </a:r>
          </a:p>
          <a:p>
            <a:pPr algn="just">
              <a:lnSpc>
                <a:spcPts val="3600"/>
              </a:lnSpc>
            </a:pPr>
            <a:r>
              <a:rPr lang="en-US" sz="2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• Most criticism focused on Nursery workload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2688" y="257782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Page 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926923"/>
            <a:ext cx="8115300" cy="2336888"/>
          </a:xfrm>
          <a:prstGeom prst="rect">
            <a:avLst/>
          </a:prstGeom>
          <a:solidFill>
            <a:srgbClr val="F4F4F4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29" y="1286922"/>
            <a:ext cx="1616890" cy="161689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9144000" y="3975056"/>
            <a:ext cx="8115300" cy="2723633"/>
          </a:xfrm>
          <a:prstGeom prst="rect">
            <a:avLst/>
          </a:prstGeom>
          <a:solidFill>
            <a:srgbClr val="F4F4F4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5829" y="4335055"/>
            <a:ext cx="1616890" cy="1616890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9144000" y="7240520"/>
            <a:ext cx="8115300" cy="2336888"/>
          </a:xfrm>
          <a:prstGeom prst="rect">
            <a:avLst/>
          </a:prstGeom>
          <a:solidFill>
            <a:srgbClr val="F4F4F4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5829" y="7383187"/>
            <a:ext cx="1616890" cy="16168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1756913"/>
            <a:ext cx="6705600" cy="260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Interpretation of Results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320232" y="1201605"/>
            <a:ext cx="5670281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Magadh International School runs a deficit of ₹1.98L/year driven by fixed costs (salaries + rent = 83% of expenses). The current debt burden of ₹17L adds pressure via EMIs. Without cost reduction or revenue expansion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349207" y="4078629"/>
            <a:ext cx="5760365" cy="245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school successfully attracts students at the foundational level (Nursery), indicating strong brand recognition and trust among parents in the local community. Teacher-Student Ratio is overly generous at 1:11, while CBSE recommends up to 1:30 for primary education.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320232" y="7517838"/>
            <a:ext cx="5641305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school’s USP lies in low fees + Urdu offering, which competitors lack. However, lack of sports/labs is a disadvantage. Parents gave 62% positive sentiment, which is a strength.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2688" y="257782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Page 8</a:t>
            </a:r>
          </a:p>
        </p:txBody>
      </p:sp>
      <p:sp>
        <p:nvSpPr>
          <p:cNvPr id="13" name="Freeform 13"/>
          <p:cNvSpPr/>
          <p:nvPr/>
        </p:nvSpPr>
        <p:spPr>
          <a:xfrm rot="-611243">
            <a:off x="-2773825" y="5997467"/>
            <a:ext cx="8783274" cy="6850953"/>
          </a:xfrm>
          <a:custGeom>
            <a:avLst/>
            <a:gdLst/>
            <a:ahLst/>
            <a:cxnLst/>
            <a:rect l="l" t="t" r="r" b="b"/>
            <a:pathLst>
              <a:path w="8783274" h="6850953">
                <a:moveTo>
                  <a:pt x="0" y="0"/>
                </a:moveTo>
                <a:lnTo>
                  <a:pt x="8783274" y="0"/>
                </a:lnTo>
                <a:lnTo>
                  <a:pt x="8783274" y="6850954"/>
                </a:lnTo>
                <a:lnTo>
                  <a:pt x="0" y="68509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28155">
            <a:off x="-9930783" y="6212939"/>
            <a:ext cx="17637133" cy="15424474"/>
          </a:xfrm>
          <a:custGeom>
            <a:avLst/>
            <a:gdLst/>
            <a:ahLst/>
            <a:cxnLst/>
            <a:rect l="l" t="t" r="r" b="b"/>
            <a:pathLst>
              <a:path w="17637133" h="15424474">
                <a:moveTo>
                  <a:pt x="0" y="0"/>
                </a:moveTo>
                <a:lnTo>
                  <a:pt x="17637133" y="0"/>
                </a:lnTo>
                <a:lnTo>
                  <a:pt x="17637133" y="15424474"/>
                </a:lnTo>
                <a:lnTo>
                  <a:pt x="0" y="154244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470234"/>
              </p:ext>
            </p:extLst>
          </p:nvPr>
        </p:nvGraphicFramePr>
        <p:xfrm>
          <a:off x="1025013" y="2695575"/>
          <a:ext cx="16230600" cy="6562725"/>
        </p:xfrm>
        <a:graphic>
          <a:graphicData uri="http://schemas.openxmlformats.org/drawingml/2006/table">
            <a:tbl>
              <a:tblPr/>
              <a:tblGrid>
                <a:gridCol w="405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57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57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20972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Gotham Bold"/>
                          <a:ea typeface="Gotham Bold"/>
                          <a:cs typeface="Gotham Bold"/>
                          <a:sym typeface="Gotham Bold"/>
                        </a:rPr>
                        <a:t>Objectives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Gotham Bold"/>
                          <a:ea typeface="Gotham Bold"/>
                          <a:cs typeface="Gotham Bold"/>
                          <a:sym typeface="Gotham Bold"/>
                        </a:rPr>
                        <a:t>Improve Enrollment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Gotham Bold"/>
                          <a:ea typeface="Gotham Bold"/>
                          <a:cs typeface="Gotham Bold"/>
                          <a:sym typeface="Gotham Bold"/>
                        </a:rPr>
                        <a:t>Increase Revenue Streams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Gotham Bold"/>
                          <a:ea typeface="Gotham Bold"/>
                          <a:cs typeface="Gotham Bold"/>
                          <a:sym typeface="Gotham Bold"/>
                        </a:rPr>
                        <a:t>Reduce Operational Costs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1313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Gotham Bold"/>
                          <a:ea typeface="Gotham Bold"/>
                          <a:cs typeface="Gotham Bold"/>
                          <a:sym typeface="Gotham Bold"/>
                        </a:rPr>
                        <a:t>Action Steps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-Start Pre-Nursery (age 2.5–3 years) with a play-based curriculum.</a:t>
                      </a: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- Introduce sibling discounts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-Implement development fee</a:t>
                      </a:r>
                      <a:endParaRPr lang="en-US" sz="1100" dirty="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-Implement Admission fee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- Add transport service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- Introduce after-school programs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- Shift 3 FTE teachers to part-time</a:t>
                      </a: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- Reduce Teaching staff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0440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Gotham Bold"/>
                          <a:ea typeface="Gotham Bold"/>
                          <a:cs typeface="Gotham Bold"/>
                          <a:sym typeface="Gotham Bold"/>
                        </a:rPr>
                        <a:t>Impact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  Short-Term Impact:</a:t>
                      </a:r>
                      <a:endParaRPr lang="en-US" sz="1100" dirty="0"/>
                    </a:p>
                    <a:p>
                      <a:pPr marL="388622" lvl="1" indent="-194311" algn="l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new enrollments.</a:t>
                      </a:r>
                    </a:p>
                    <a:p>
                      <a:pPr marL="388622" lvl="1" indent="-194311" algn="l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Approx. ₹15k/month additional revenue.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   Long-Term Impact:</a:t>
                      </a:r>
                    </a:p>
                    <a:p>
                      <a:pPr marL="388622" lvl="1" indent="-194311" algn="l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Improvement in Nursery student retention.</a:t>
                      </a:r>
                    </a:p>
                    <a:p>
                      <a:pPr marL="388622" lvl="1" indent="-194311" algn="l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Stronger brand positioning.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endParaRPr lang="en-US" sz="1800" dirty="0">
                        <a:solidFill>
                          <a:srgbClr val="000000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8622" lvl="1" indent="-194311" algn="l">
                        <a:lnSpc>
                          <a:spcPts val="25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₹1.3L/year from existing 164 students (₹800 each).</a:t>
                      </a:r>
                      <a:endParaRPr lang="en-US" sz="1100"/>
                    </a:p>
                    <a:p>
                      <a:pPr marL="388622" lvl="1" indent="-194311" algn="l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₹30K/year additional from ~30 new admissions.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endParaRPr lang="en-US" sz="1800">
                        <a:solidFill>
                          <a:srgbClr val="000000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-(Quick Wins) Maintains academic quality while reducing salary expenditure by up to 25%. 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111899" y="651561"/>
            <a:ext cx="1623060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00"/>
              </a:lnSpc>
              <a:spcBef>
                <a:spcPct val="0"/>
              </a:spcBef>
            </a:pPr>
            <a:r>
              <a:rPr lang="en-US" sz="8500" u="none" dirty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Strategic Plan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22688" y="257782"/>
            <a:ext cx="152400" cy="1809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919</Words>
  <Application>Microsoft Office PowerPoint</Application>
  <PresentationFormat>Custom</PresentationFormat>
  <Paragraphs>106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Petrona</vt:lpstr>
      <vt:lpstr>Calibri</vt:lpstr>
      <vt:lpstr>Gotham Bold</vt:lpstr>
      <vt:lpstr>Gotham</vt:lpstr>
      <vt:lpstr>Inter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 Text Magic Studio Magic Design for Presentations L&amp;P</dc:title>
  <cp:lastModifiedBy>Kaif Fazal</cp:lastModifiedBy>
  <cp:revision>8</cp:revision>
  <dcterms:created xsi:type="dcterms:W3CDTF">2006-08-16T00:00:00Z</dcterms:created>
  <dcterms:modified xsi:type="dcterms:W3CDTF">2025-04-27T13:28:56Z</dcterms:modified>
  <dc:identifier>DAGliXcKIxI</dc:identifier>
</cp:coreProperties>
</file>